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o-An Phan" initials="BPQ" lastIdx="3" clrIdx="0">
    <p:extLst>
      <p:ext uri="{19B8F6BF-5375-455C-9EA6-DF929625EA0E}">
        <p15:presenceInfo xmlns:p15="http://schemas.microsoft.com/office/powerpoint/2012/main" userId="Bao-An Phan" providerId="None"/>
      </p:ext>
    </p:extLst>
  </p:cmAuthor>
  <p:cmAuthor id="2" name="kerstin.schilcher" initials="ke" lastIdx="2" clrIdx="1">
    <p:extLst>
      <p:ext uri="{19B8F6BF-5375-455C-9EA6-DF929625EA0E}">
        <p15:presenceInfo xmlns:p15="http://schemas.microsoft.com/office/powerpoint/2012/main" userId="S::kerstin.schilcher@energyagency.at::2f0678c3-4d73-49a5-8e8f-f2f165547e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ADB19-9EC5-48C3-8A74-7C4102F2CDC8}" v="50" dt="2023-03-07T07:29:47.113"/>
    <p1510:client id="{417F326E-4E56-5AA7-B2D7-82857AFA130D}" v="25" dt="2023-03-08T13:13:52.449"/>
    <p1510:client id="{A5DFEE6A-7F40-4379-9280-A194E9EFBDBB}" v="3" dt="2023-02-20T09:49:33.939"/>
    <p1510:client id="{E5A81972-DBAC-6C93-4EDE-26B5AC45A31B}" v="133" dt="2023-03-06T15:33:37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 varScale="1">
        <p:scale>
          <a:sx n="69" d="100"/>
          <a:sy n="69" d="100"/>
        </p:scale>
        <p:origin x="3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08.03.2023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klimafonds.gv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09" y="442719"/>
            <a:ext cx="5430651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WERDEN SIE TEIL DER ENERGIEWENDE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362757"/>
            <a:ext cx="68059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→ 	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Wie stoppen wir den Klimawandel?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de-AT" dirty="0">
              <a:solidFill>
                <a:srgbClr val="2B5C82"/>
              </a:solidFill>
              <a:effectLst/>
              <a:latin typeface="Calibri"/>
              <a:ea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→ 	Wie reduzieren wir unsere Energiekosten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 langfristig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?  </a:t>
            </a:r>
            <a:endParaRPr lang="de-AT" dirty="0">
              <a:solidFill>
                <a:srgbClr val="2B5C82"/>
              </a:solidFill>
              <a:effectLst/>
              <a:latin typeface="Calibri"/>
              <a:cs typeface="Calibri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Wie kann unsere Nachbarschaft fit für die </a:t>
            </a:r>
            <a:r>
              <a:rPr lang="de-AT" b="1" dirty="0">
                <a:solidFill>
                  <a:srgbClr val="2B5C82"/>
                </a:solidFill>
                <a:latin typeface="Calibri" panose="020F0502020204030204" pitchFamily="34" charset="0"/>
              </a:rPr>
              <a:t>Zukunft werden?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452225"/>
            <a:ext cx="680591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/>
                <a:ea typeface="Calibri"/>
                <a:cs typeface="Calibri"/>
              </a:rPr>
              <a:t>BeispielEnergiegemeinschaft macht</a:t>
            </a:r>
            <a:r>
              <a:rPr lang="de-AT" b="1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 es möglich:</a:t>
            </a:r>
            <a:endParaRPr lang="de-AT" dirty="0">
              <a:solidFill>
                <a:srgbClr val="08537A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3937141"/>
            <a:ext cx="6805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Klimafreundliche Energie lokal produzieren und nutzen</a:t>
            </a: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lang="de-AT" dirty="0">
                <a:solidFill>
                  <a:srgbClr val="08537A"/>
                </a:solidFill>
                <a:latin typeface="Calibri" panose="020F0502020204030204" pitchFamily="34" charset="0"/>
              </a:rPr>
              <a:t>Unabhängig von schwankenden Energiepreisen sein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Wertschöpfung und Jobs in Ihrer Region sichern</a:t>
            </a:r>
          </a:p>
          <a:p>
            <a:pPr marL="285750" indent="-285750">
              <a:buSzPct val="120000"/>
              <a:buBlip>
                <a:blip r:embed="rId4"/>
              </a:buBlip>
              <a:tabLst>
                <a:tab pos="442913" algn="l"/>
              </a:tabLst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*Nennen Sie einen </a:t>
            </a:r>
            <a:r>
              <a:rPr lang="de-AT" dirty="0">
                <a:solidFill>
                  <a:srgbClr val="08537A"/>
                </a:solidFill>
                <a:latin typeface="Calibri" panose="020F0502020204030204" pitchFamily="34" charset="0"/>
              </a:rPr>
              <a:t>weiteren Vorteil, den Ihr Projekt der Gemeinschaft bringt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BEZIEHEN SIE STROM VON IHREN NACHBAR:INNEN!</a:t>
            </a:r>
            <a:endParaRPr lang="de-AT" sz="3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853704" y="5349044"/>
            <a:ext cx="6018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Wie? →</a:t>
            </a:r>
            <a:endParaRPr lang="de-AT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20" y="10"/>
            <a:ext cx="7559675" cy="10636571"/>
            <a:chOff x="0" y="10"/>
            <a:chExt cx="7559675" cy="10636571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7840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54258" y="10113361"/>
              <a:ext cx="6619067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Illustrationen 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© 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Klima- und Energiefonds</a:t>
              </a:r>
              <a:endPara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/>
              </a:endParaRPr>
            </a:p>
            <a:p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Dieses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Dokument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© 2022 der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Österreichischen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Energieagentur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ist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lizenziert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unter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CC BY-NC-SA 4.0.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Siehe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Lizenzkopie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http://creativecommons.org/licenses/by-nc-sa/4.0/</a:t>
              </a:r>
              <a:endPara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endParaRPr>
            </a:p>
            <a:p>
              <a:endParaRPr lang="en-GB" sz="700" i="1" dirty="0"/>
            </a:p>
            <a:p>
              <a:endParaRPr lang="en-GB" sz="700" i="1" dirty="0">
                <a:cs typeface="Calibri"/>
              </a:endParaRPr>
            </a:p>
          </p:txBody>
        </p:sp>
        <p:pic>
          <p:nvPicPr>
            <p:cNvPr id="15" name="object 3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4387" y="9596547"/>
              <a:ext cx="1557728" cy="576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3D65186-AB5A-4584-87C3-0FAA2992263B}"/>
                </a:ext>
              </a:extLst>
            </p:cNvPr>
            <p:cNvPicPr/>
            <p:nvPr/>
          </p:nvPicPr>
          <p:blipFill>
            <a:blip r:embed="rId6" cstate="print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9356" y="9657010"/>
              <a:ext cx="1028440" cy="45507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Die</a:t>
            </a:r>
            <a:r>
              <a:rPr lang="de-AT" sz="2600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de-AT" sz="2600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BeispielEnergiegemeinschaft </a:t>
            </a:r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i</a:t>
            </a:r>
            <a:r>
              <a:rPr lang="de-AT" sz="2600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st die Antwort, die </a:t>
            </a:r>
            <a:r>
              <a:rPr lang="de-AT" sz="2600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Sie suchen: 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buSzPct val="120000"/>
              <a:buBlip>
                <a:blip r:embed="rId7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In unserer Energiegemeinschaft wird Energie lokal produziert, 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geteilt und in der Nachbarschaft genutzt. 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</a:pPr>
            <a:r>
              <a:rPr lang="de-AT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Öffentliche Einrichtungen, Unternehmen und Bürger:innen 	schließen sich zusammen, um die Energiezukunft ihrer </a:t>
            </a:r>
            <a:r>
              <a:rPr lang="de-AT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Region 	gemeinsam zu gestalten. 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7"/>
              </a:buBlip>
              <a:tabLst>
                <a:tab pos="450850" algn="l"/>
              </a:tabLst>
            </a:pP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 Es ist eine 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W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in-win-Situation für alle – für Sie, Ihre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 </a:t>
            </a:r>
            <a:br>
              <a:rPr lang="de-AT" b="1" dirty="0">
                <a:latin typeface="Calibri" panose="020F0502020204030204" pitchFamily="34" charset="0"/>
              </a:rPr>
            </a:b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  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ea typeface="Calibri"/>
                <a:cs typeface="Calibri"/>
              </a:rPr>
              <a:t>Nachbar:innen und das Klima!</a:t>
            </a:r>
            <a:r>
              <a:rPr lang="de-AT" b="1" dirty="0">
                <a:solidFill>
                  <a:srgbClr val="2B5C82"/>
                </a:solidFill>
                <a:latin typeface="Calibri"/>
                <a:ea typeface="Calibri"/>
                <a:cs typeface="Calibri"/>
              </a:rPr>
              <a:t>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Interessiert?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Finden Sie mehr Informationen </a:t>
            </a:r>
            <a:r>
              <a:rPr lang="de-AT" sz="1600" dirty="0">
                <a:solidFill>
                  <a:srgbClr val="08537A"/>
                </a:solidFill>
                <a:latin typeface="Calibri" panose="020F0502020204030204" pitchFamily="34" charset="0"/>
              </a:rPr>
              <a:t>unter 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de-AT" sz="1600" b="1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www.beispielenergiegemeinschaft.</a:t>
            </a:r>
            <a:r>
              <a:rPr lang="de-AT" sz="1600" b="1" dirty="0">
                <a:solidFill>
                  <a:srgbClr val="08537A"/>
                </a:solidFill>
                <a:latin typeface="Calibri"/>
                <a:ea typeface="Calibri"/>
                <a:cs typeface="Calibri"/>
              </a:rPr>
              <a:t>at</a:t>
            </a:r>
            <a:r>
              <a:rPr lang="de-AT" sz="1600" dirty="0">
                <a:solidFill>
                  <a:srgbClr val="08537A"/>
                </a:solidFill>
                <a:effectLst/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077" y="9653715"/>
            <a:ext cx="187150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Dieses Material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Teil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eines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Projekts, das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das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Forschungs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und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Innovationsprogramms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Horizon 2020 der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Europäischen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Union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Fördervereinbarungs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-Nr. 101033722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gefördert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wurde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df2b50-58d1-42a6-9827-eabe3a05731f">
      <Terms xmlns="http://schemas.microsoft.com/office/infopath/2007/PartnerControls"/>
    </lcf76f155ced4ddcb4097134ff3c332f>
    <TaxCatchAll xmlns="165862f5-3ba3-4ecf-8286-b0051fd7c8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A9D240-E1E4-4D4E-BD22-671D5B42500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3df2b50-58d1-42a6-9827-eabe3a05731f"/>
    <ds:schemaRef ds:uri="http://purl.org/dc/dcmitype/"/>
    <ds:schemaRef ds:uri="http://schemas.microsoft.com/office/infopath/2007/PartnerControls"/>
    <ds:schemaRef ds:uri="165862f5-3ba3-4ecf-8286-b0051fd7c8e6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2E7F20-FEF8-478B-BC55-39DECA6B7D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9020D0-3C09-4211-9F62-C71918AF8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Benutzerdefiniert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Natascha Fenz</cp:lastModifiedBy>
  <cp:revision>79</cp:revision>
  <dcterms:created xsi:type="dcterms:W3CDTF">2022-12-09T12:20:21Z</dcterms:created>
  <dcterms:modified xsi:type="dcterms:W3CDTF">2023-03-08T14:13:03Z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0x010100BB8AF7E768EF5C48B6F9EF1239557C64</vt:lpwstr>
  </property>
  <property fmtid="{D5CDD505-2E9C-101B-9397-08002B2CF9AE}" pid="3" name="MediaServiceImageTags">
    <vt:lpwstr/>
  </property>
</Properties>
</file>